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Nuni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85cd6c52e9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85cd6c52e9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85cd6c52e9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85cd6c52e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85cd6c52e9_0_5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85cd6c52e9_0_5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85cd6c52e9_0_5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85cd6c52e9_0_5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85cd6c52e9_0_5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85cd6c52e9_0_5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85cd6c52e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85cd6c52e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85cd6c52e9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85cd6c52e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85cd6c52e9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85cd6c52e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85cd6c52e9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85cd6c52e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280325" y="1521400"/>
            <a:ext cx="8520600" cy="59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/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700">
                <a:solidFill>
                  <a:srgbClr val="A61C00"/>
                </a:solidFill>
              </a:rPr>
              <a:t>CEGATE</a:t>
            </a:r>
            <a:endParaRPr sz="3700">
              <a:solidFill>
                <a:srgbClr val="A61C00"/>
              </a:solidFill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A61C00"/>
                </a:solidFill>
              </a:rPr>
              <a:t>Delivering hope with passion</a:t>
            </a:r>
            <a:endParaRPr>
              <a:solidFill>
                <a:srgbClr val="A61C00"/>
              </a:solidFill>
            </a:endParaRPr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311700" y="26720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Operational Guidelines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3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2"/>
          <p:cNvSpPr txBox="1"/>
          <p:nvPr>
            <p:ph type="title"/>
          </p:nvPr>
        </p:nvSpPr>
        <p:spPr>
          <a:xfrm>
            <a:off x="819150" y="10443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Remember our mission</a:t>
            </a:r>
            <a:endParaRPr b="1" sz="2400">
              <a:solidFill>
                <a:srgbClr val="A61C00"/>
              </a:solidFill>
            </a:endParaRPr>
          </a:p>
        </p:txBody>
      </p:sp>
      <p:sp>
        <p:nvSpPr>
          <p:cNvPr id="184" name="Google Shape;184;p22"/>
          <p:cNvSpPr txBox="1"/>
          <p:nvPr>
            <p:ph idx="1" type="body"/>
          </p:nvPr>
        </p:nvSpPr>
        <p:spPr>
          <a:xfrm>
            <a:off x="819150" y="181067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Empower the underprivileged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Mission</a:t>
            </a:r>
            <a:endParaRPr b="1">
              <a:solidFill>
                <a:srgbClr val="A61C00"/>
              </a:solidFill>
            </a:endParaRPr>
          </a:p>
        </p:txBody>
      </p:sp>
      <p:sp>
        <p:nvSpPr>
          <p:cNvPr id="136" name="Google Shape;136;p14"/>
          <p:cNvSpPr txBox="1"/>
          <p:nvPr>
            <p:ph idx="1" type="body"/>
          </p:nvPr>
        </p:nvSpPr>
        <p:spPr>
          <a:xfrm>
            <a:off x="766850" y="14365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rgbClr val="000000"/>
                </a:solidFill>
              </a:rPr>
              <a:t>Rural Development</a:t>
            </a:r>
            <a:r>
              <a:rPr lang="en" sz="1400">
                <a:solidFill>
                  <a:srgbClr val="000000"/>
                </a:solidFill>
              </a:rPr>
              <a:t> - To make a positive impact with a focus towards empowering and/or creating opportunities for the underprivileged, by executing projects that provide academic support, employment training, basic facilities such as food, shelter, clothing during emergencies and microfinance support. 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8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rgbClr val="000000"/>
                </a:solidFill>
              </a:rPr>
              <a:t>Project Categories:</a:t>
            </a:r>
            <a:endParaRPr b="1"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" sz="1400">
                <a:solidFill>
                  <a:srgbClr val="000000"/>
                </a:solidFill>
              </a:rPr>
              <a:t>Academic education support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" sz="1400">
                <a:solidFill>
                  <a:srgbClr val="000000"/>
                </a:solidFill>
              </a:rPr>
              <a:t>Targeted training for employment and niche skills 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" sz="1400">
                <a:solidFill>
                  <a:srgbClr val="000000"/>
                </a:solidFill>
              </a:rPr>
              <a:t>Catastrophe/calamity support (Food, Shelter and Clothing)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" sz="1400">
                <a:solidFill>
                  <a:srgbClr val="000000"/>
                </a:solidFill>
              </a:rPr>
              <a:t>Microfinance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Proposed Model</a:t>
            </a:r>
            <a:endParaRPr b="1" sz="2400">
              <a:solidFill>
                <a:srgbClr val="A61C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 txBox="1"/>
          <p:nvPr>
            <p:ph idx="1" type="body"/>
          </p:nvPr>
        </p:nvSpPr>
        <p:spPr>
          <a:xfrm>
            <a:off x="819150" y="149927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8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Guidelines are developed for the following areas to create a sustainable operating model, achieve excellence and efficiency in prioritizing and executing projects that deliver maximum value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Donations and Fund Sourcing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Projects Planning and Prioritization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Project Approval and Funding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Execution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Finance 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Public Relations/Donor Communications/Reporting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/>
          <p:nvPr>
            <p:ph type="title"/>
          </p:nvPr>
        </p:nvSpPr>
        <p:spPr>
          <a:xfrm>
            <a:off x="819150" y="547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Donation Categorization</a:t>
            </a:r>
            <a:endParaRPr b="1" sz="2400">
              <a:solidFill>
                <a:srgbClr val="A61C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6"/>
          <p:cNvSpPr txBox="1"/>
          <p:nvPr>
            <p:ph idx="1" type="body"/>
          </p:nvPr>
        </p:nvSpPr>
        <p:spPr>
          <a:xfrm>
            <a:off x="845300" y="99737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Whenever a donation is collected, it is mandatory to capture donor’s preference on allocation; all donations tagged to a category should be allocated to those  projects only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The donor can split donation by % to the below categories.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1) Academic education support 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2) Targeted training for employment and niche skills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3) Catastrophe/calamity support (Food, Shelter and Clothing)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4) Microfinance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5) General pool (allocation based on need)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When allocating money to projects, first allocate the designated donations and then allocate money from general pool (if needed)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Accounting and traceability of fund allocation to projects is critical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Projects Planning and Prioritization</a:t>
            </a:r>
            <a:endParaRPr b="1" sz="2400">
              <a:solidFill>
                <a:srgbClr val="A61C00"/>
              </a:solidFill>
            </a:endParaRPr>
          </a:p>
        </p:txBody>
      </p:sp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819150" y="13215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8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Projects planning is equally important to deliver repeatable value year after year. Planning ahead for projects have a direct impact on finance planning.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8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Fourth quarter of every year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Review current year - spend/impact/good/bad/where to improve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Discuss project ideas for the next year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The execution team documents and proposes one or more projects (project type/impact/spend/timeline/justification)</a:t>
            </a:r>
            <a:endParaRPr sz="1400"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 sz="1400">
                <a:solidFill>
                  <a:srgbClr val="000000"/>
                </a:solidFill>
              </a:rPr>
              <a:t>Develop a template for project lifecycle management (proposed to execution/delivery)</a:t>
            </a:r>
            <a:endParaRPr sz="1400"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 sz="1400">
                <a:solidFill>
                  <a:srgbClr val="000000"/>
                </a:solidFill>
              </a:rPr>
              <a:t>Plan for 2021 using this approach and refine as needed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Project Approval and Funding</a:t>
            </a:r>
            <a:endParaRPr b="1" sz="2400">
              <a:solidFill>
                <a:srgbClr val="A61C00"/>
              </a:solidFill>
            </a:endParaRPr>
          </a:p>
        </p:txBody>
      </p:sp>
      <p:sp>
        <p:nvSpPr>
          <p:cNvPr id="160" name="Google Shape;160;p18"/>
          <p:cNvSpPr txBox="1"/>
          <p:nvPr>
            <p:ph idx="1" type="body"/>
          </p:nvPr>
        </p:nvSpPr>
        <p:spPr>
          <a:xfrm>
            <a:off x="819150" y="14940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8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/>
              <a:t>Guidelines for project approval and funding: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</a:pPr>
            <a:r>
              <a:rPr lang="en" sz="1400"/>
              <a:t>Objective review of all proposed projects 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</a:pPr>
            <a:r>
              <a:rPr lang="en" sz="1400"/>
              <a:t>Approve projects based on size of impact and value (more discussion required here to avoid complexity as it may be too early to know certain project details)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</a:pPr>
            <a:r>
              <a:rPr lang="en" sz="1400"/>
              <a:t>Fund allocation - from designated pool plus supplement from general pool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</a:pPr>
            <a:r>
              <a:rPr lang="en" sz="1400"/>
              <a:t>For the approved projects, target network of donors for sponsorship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 txBox="1"/>
          <p:nvPr>
            <p:ph type="title"/>
          </p:nvPr>
        </p:nvSpPr>
        <p:spPr>
          <a:xfrm>
            <a:off x="840075" y="850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Execution</a:t>
            </a:r>
            <a:endParaRPr b="1" sz="2400">
              <a:solidFill>
                <a:srgbClr val="A61C00"/>
              </a:solidFill>
            </a:endParaRPr>
          </a:p>
        </p:txBody>
      </p:sp>
      <p:sp>
        <p:nvSpPr>
          <p:cNvPr id="166" name="Google Shape;166;p19"/>
          <p:cNvSpPr txBox="1"/>
          <p:nvPr>
            <p:ph idx="1" type="body"/>
          </p:nvPr>
        </p:nvSpPr>
        <p:spPr>
          <a:xfrm>
            <a:off x="840075" y="14888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8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/>
              <a:t>The execution team to refine/add guidelines here.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</a:pPr>
            <a:r>
              <a:rPr lang="en" sz="1400"/>
              <a:t>Based on approval, the execution team can start identifying the town/village or people (the beneficier of the project)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</a:pPr>
            <a:r>
              <a:rPr lang="en" sz="1400"/>
              <a:t>Assess the funding requirements to determine any gap 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</a:pPr>
            <a:r>
              <a:rPr lang="en" sz="1400"/>
              <a:t>Execution approach/nuances/challenges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Finance</a:t>
            </a:r>
            <a:endParaRPr b="1" sz="2400">
              <a:solidFill>
                <a:srgbClr val="A61C00"/>
              </a:solidFill>
            </a:endParaRPr>
          </a:p>
        </p:txBody>
      </p:sp>
      <p:sp>
        <p:nvSpPr>
          <p:cNvPr id="172" name="Google Shape;172;p20"/>
          <p:cNvSpPr txBox="1"/>
          <p:nvPr>
            <p:ph idx="1" type="body"/>
          </p:nvPr>
        </p:nvSpPr>
        <p:spPr>
          <a:xfrm>
            <a:off x="819150" y="14574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8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Finance planning is critical to scale and grow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Develop a sustainable model 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Total projects spend 60% of our donations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~5% of 60% towards logistics and administration to complete project execution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Invest the remaining in CDs and continue sourcing more donations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Public Relations/Donor Communications/Reporting</a:t>
            </a:r>
            <a:endParaRPr b="1" sz="2400">
              <a:solidFill>
                <a:srgbClr val="A61C00"/>
              </a:solidFill>
            </a:endParaRPr>
          </a:p>
        </p:txBody>
      </p:sp>
      <p:sp>
        <p:nvSpPr>
          <p:cNvPr id="178" name="Google Shape;178;p21"/>
          <p:cNvSpPr txBox="1"/>
          <p:nvPr>
            <p:ph idx="1" type="body"/>
          </p:nvPr>
        </p:nvSpPr>
        <p:spPr>
          <a:xfrm>
            <a:off x="819150" y="144177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8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Guidelines to keep the donors engaged and remain as active donor in our network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Tracking donor profiles (based on their donation pattern)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Periodic updates on projects and also reaching out for new projects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Update donors on specific project execution - update after completion (pass on the blessings)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</a:rPr>
              <a:t>Partners/Other charitable org - be in the loop/know the demand/pain for new ideas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